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Avenir Next" panose="020B0503020202020204" pitchFamily="34" charset="0"/>
      <p:regular r:id="rId13"/>
      <p:bold r:id="rId14"/>
      <p:italic r:id="rId15"/>
      <p:boldItalic r:id="rId16"/>
    </p:embeddedFont>
    <p:embeddedFont>
      <p:font typeface="Montserrat Bold" pitchFamily="2" charset="77"/>
      <p:bold r:id="rId17"/>
      <p:italic r:id="rId18"/>
      <p:boldItalic r:id="rId19"/>
    </p:embeddedFont>
    <p:embeddedFont>
      <p:font typeface="Montserrat Medium" pitchFamily="2" charset="77"/>
      <p:regular r:id="rId20"/>
      <p:italic r:id="rId21"/>
    </p:embeddedFont>
    <p:embeddedFont>
      <p:font typeface="Montserrat-BoldItalic" pitchFamily="2" charset="77"/>
      <p:bold r:id="rId22"/>
      <p:italic r:id="rId23"/>
      <p:boldItalic r:id="rId24"/>
    </p:embeddedFont>
    <p:embeddedFont>
      <p:font typeface="Montserrat-Italic" pitchFamily="2" charset="77"/>
      <p:italic r:id="rId25"/>
    </p:embeddedFont>
    <p:embeddedFont>
      <p:font typeface="Tw Cen MT" panose="020B0602020104020603" pitchFamily="34" charset="77"/>
      <p:regular r:id="rId26"/>
      <p:bold r:id="rId27"/>
      <p:italic r:id="rId28"/>
      <p:boldItalic r:id="rId29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5150"/>
    <a:srgbClr val="9191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sability.gov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sability.gov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sability.gov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sability.gov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sability.gov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sability.gov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sability.gov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AD502F-EFD4-B244-9021-1B0283C5C465}"/>
              </a:ext>
            </a:extLst>
          </p:cNvPr>
          <p:cNvGrpSpPr/>
          <p:nvPr/>
        </p:nvGrpSpPr>
        <p:grpSpPr>
          <a:xfrm>
            <a:off x="-84483" y="-49218"/>
            <a:ext cx="24531625" cy="13158071"/>
            <a:chOff x="-84483" y="-49218"/>
            <a:chExt cx="24531625" cy="13158071"/>
          </a:xfrm>
        </p:grpSpPr>
        <p:pic>
          <p:nvPicPr>
            <p:cNvPr id="119" name="pasted-image.tiff"/>
            <p:cNvPicPr>
              <a:picLocks noChangeAspect="1"/>
            </p:cNvPicPr>
            <p:nvPr/>
          </p:nvPicPr>
          <p:blipFill>
            <a:blip r:embed="rId2"/>
            <a:srcRect l="456" t="20519" r="456" b="10498"/>
            <a:stretch>
              <a:fillRect/>
            </a:stretch>
          </p:blipFill>
          <p:spPr>
            <a:xfrm>
              <a:off x="-12195" y="-49218"/>
              <a:ext cx="24408389" cy="1123205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-84483" y="-8835"/>
              <a:ext cx="24527566" cy="11219070"/>
            </a:xfrm>
            <a:prstGeom prst="rect">
              <a:avLst/>
            </a:prstGeom>
            <a:solidFill>
              <a:srgbClr val="000000">
                <a:alpha val="3985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150663" y="8178675"/>
              <a:ext cx="15321423" cy="1108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effectLst>
                    <a:outerShdw blurRad="25400" dir="18900000" rotWithShape="0">
                      <a:srgbClr val="000000"/>
                    </a:outerShdw>
                  </a:effectLst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Learning from listening to your user’s thoughts</a:t>
              </a:r>
            </a:p>
          </p:txBody>
        </p:sp>
        <p:sp>
          <p:nvSpPr>
            <p:cNvPr id="122" name="Shape 122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585599" y="11969021"/>
              <a:ext cx="6941078" cy="1006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124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9199" y="2753564"/>
              <a:ext cx="17447695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6904365" y="3278725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476347" y="1957109"/>
              <a:ext cx="1468814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‘</a:t>
              </a:r>
              <a:r>
                <a:rPr sz="16000" spc="-319" dirty="0"/>
                <a:t>Think Aloud’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6994568" y="12661177"/>
              <a:ext cx="687006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A</a:t>
              </a:r>
              <a:r>
                <a:rPr dirty="0">
                  <a:solidFill>
                    <a:srgbClr val="919191"/>
                  </a:solidFill>
                </a:rPr>
                <a:t>d</a:t>
              </a:r>
              <a:r>
                <a:rPr dirty="0"/>
                <a:t>apted </a:t>
              </a:r>
              <a:r>
                <a:rPr dirty="0">
                  <a:solidFill>
                    <a:srgbClr val="919191"/>
                  </a:solidFill>
                </a:rPr>
                <a:t>from </a:t>
              </a:r>
              <a:r>
                <a:rPr u="sng" dirty="0">
                  <a:solidFill>
                    <a:srgbClr val="91919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www.usability.gov</a:t>
              </a:r>
              <a:r>
                <a:rPr dirty="0">
                  <a:solidFill>
                    <a:srgbClr val="919191"/>
                  </a:solidFill>
                </a:rPr>
                <a:t> 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-74732" y="5357789"/>
              <a:ext cx="1468814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4076000" y="588295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20815" y="4587459"/>
              <a:ext cx="1537111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Protocol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9853B6F-98AE-1941-A242-D7067EF0092D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2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3" name="Shape 333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371E849-52C6-DE4F-949A-B1F35218C724}"/>
              </a:ext>
            </a:extLst>
          </p:cNvPr>
          <p:cNvGrpSpPr/>
          <p:nvPr/>
        </p:nvGrpSpPr>
        <p:grpSpPr>
          <a:xfrm>
            <a:off x="-325372" y="-39439"/>
            <a:ext cx="24190006" cy="13402292"/>
            <a:chOff x="-325372" y="-39439"/>
            <a:chExt cx="24190006" cy="13402292"/>
          </a:xfrm>
        </p:grpSpPr>
        <p:sp>
          <p:nvSpPr>
            <p:cNvPr id="132" name="Shape 132"/>
            <p:cNvSpPr/>
            <p:nvPr/>
          </p:nvSpPr>
          <p:spPr>
            <a:xfrm>
              <a:off x="-118211" y="-1565"/>
              <a:ext cx="17141511" cy="5403564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782400" y="1188464"/>
              <a:ext cx="5428512" cy="2972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325372" y="411879"/>
              <a:ext cx="16568754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5000" spc="-300">
                  <a:solidFill>
                    <a:srgbClr val="EE5150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pPr>
              <a:r>
                <a:rPr sz="16000" spc="-319" dirty="0"/>
                <a:t>Think Aloud</a:t>
              </a:r>
              <a:r>
                <a:rPr lang="en-AU" sz="16000" spc="-319" dirty="0"/>
                <a:t> 	</a:t>
              </a:r>
              <a:r>
                <a:rPr sz="16000" spc="-319" dirty="0"/>
                <a:t>Protocol</a:t>
              </a:r>
            </a:p>
          </p:txBody>
        </p:sp>
        <p:sp>
          <p:nvSpPr>
            <p:cNvPr id="136" name="Shape 136"/>
            <p:cNvSpPr/>
            <p:nvPr/>
          </p:nvSpPr>
          <p:spPr>
            <a:xfrm>
              <a:off x="18745136" y="12915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56DEBC7-6675-4E4B-843A-2CAE566F8560}"/>
              </a:ext>
            </a:extLst>
          </p:cNvPr>
          <p:cNvGrpSpPr/>
          <p:nvPr/>
        </p:nvGrpSpPr>
        <p:grpSpPr>
          <a:xfrm>
            <a:off x="-125701" y="-101506"/>
            <a:ext cx="24589598" cy="13210359"/>
            <a:chOff x="-125701" y="-101506"/>
            <a:chExt cx="24589598" cy="13210359"/>
          </a:xfrm>
        </p:grpSpPr>
        <p:pic>
          <p:nvPicPr>
            <p:cNvPr id="138" name="pasted-image.tiff"/>
            <p:cNvPicPr>
              <a:picLocks noChangeAspect="1"/>
            </p:cNvPicPr>
            <p:nvPr/>
          </p:nvPicPr>
          <p:blipFill>
            <a:blip r:embed="rId2"/>
            <a:srcRect l="456" t="26956" r="456" b="26215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124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-110395" y="6097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rot="5400000">
              <a:off x="142594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385152" y="-82157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‘Think Aloud’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15495968" y="12661177"/>
              <a:ext cx="687006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Adapted </a:t>
              </a:r>
              <a:r>
                <a:rPr dirty="0">
                  <a:solidFill>
                    <a:srgbClr val="919191"/>
                  </a:solidFill>
                </a:rPr>
                <a:t>from </a:t>
              </a:r>
              <a:r>
                <a:rPr u="sng" dirty="0">
                  <a:solidFill>
                    <a:srgbClr val="91919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www.usability.gov</a:t>
              </a:r>
              <a:r>
                <a:rPr dirty="0">
                  <a:solidFill>
                    <a:srgbClr val="919191"/>
                  </a:solidFill>
                </a:rPr>
                <a:t> 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 you will use the think-aloud protocol method for evaluating an existing prototype to gain insights about what is actually happening while users interact with the product. Record your data in the provided template (p.190).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3" name="Shape 153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19161693" y="3539506"/>
              <a:ext cx="506018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Partner, paper,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audio recorder (optional)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369845" y="2287579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Protocol</a:t>
              </a:r>
            </a:p>
          </p:txBody>
        </p:sp>
      </p:grpSp>
      <p:sp>
        <p:nvSpPr>
          <p:cNvPr id="162" name="Shape 162"/>
          <p:cNvSpPr/>
          <p:nvPr/>
        </p:nvSpPr>
        <p:spPr>
          <a:xfrm>
            <a:off x="153602" y="109492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3" name="Shape 163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64" name="Shape 164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65" name="Shape 165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66" name="Shape 166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7" name="Shape 16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193" name="Shape 193"/>
          <p:cNvSpPr/>
          <p:nvPr/>
        </p:nvSpPr>
        <p:spPr>
          <a:xfrm>
            <a:off x="4393432" y="109492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4" name="Shape 194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95" name="Shape 195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96" name="Shape 196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97" name="Shape 197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8" name="Shape 198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0C4ACE8-E0CA-C74F-B2B3-CB72273AE0B7}"/>
              </a:ext>
            </a:extLst>
          </p:cNvPr>
          <p:cNvGrpSpPr/>
          <p:nvPr/>
        </p:nvGrpSpPr>
        <p:grpSpPr>
          <a:xfrm>
            <a:off x="-125701" y="-101506"/>
            <a:ext cx="24589598" cy="13210359"/>
            <a:chOff x="-125701" y="-101506"/>
            <a:chExt cx="24589598" cy="13210359"/>
          </a:xfrm>
        </p:grpSpPr>
        <p:pic>
          <p:nvPicPr>
            <p:cNvPr id="169" name="pasted-image.tiff"/>
            <p:cNvPicPr>
              <a:picLocks noChangeAspect="1"/>
            </p:cNvPicPr>
            <p:nvPr/>
          </p:nvPicPr>
          <p:blipFill>
            <a:blip r:embed="rId2"/>
            <a:srcRect l="456" t="26956" r="456" b="26215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-110395" y="6097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 rot="5400000">
              <a:off x="142594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 you will use the think-aloud protocol method for evaluating an existing prototype to gain insights about what is actually happening while users interact with the product. Record your data in the provided template (p.190).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9161693" y="3539506"/>
              <a:ext cx="506018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Partner, paper,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audio recorder (optional)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815846C3-D688-024D-8CBC-7E56095D3E6A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56F54E4F-8A34-F34C-8F0D-B3BDF55B1A1E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124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E4B4A279-A3E9-9B41-95A7-F9ECA81F7658}"/>
                </a:ext>
              </a:extLst>
            </p:cNvPr>
            <p:cNvSpPr/>
            <p:nvPr/>
          </p:nvSpPr>
          <p:spPr>
            <a:xfrm>
              <a:off x="385152" y="-82157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‘Think Aloud’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298EC2C2-155D-B845-AC47-B6B5414664F5}"/>
                </a:ext>
              </a:extLst>
            </p:cNvPr>
            <p:cNvSpPr/>
            <p:nvPr/>
          </p:nvSpPr>
          <p:spPr>
            <a:xfrm>
              <a:off x="15495968" y="12661177"/>
              <a:ext cx="687006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Adapted </a:t>
              </a:r>
              <a:r>
                <a:rPr dirty="0">
                  <a:solidFill>
                    <a:srgbClr val="919191"/>
                  </a:solidFill>
                </a:rPr>
                <a:t>from </a:t>
              </a:r>
              <a:r>
                <a:rPr u="sng" dirty="0">
                  <a:solidFill>
                    <a:srgbClr val="91919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www.usability.gov</a:t>
              </a:r>
              <a:r>
                <a:rPr dirty="0">
                  <a:solidFill>
                    <a:srgbClr val="919191"/>
                  </a:solidFill>
                </a:rPr>
                <a:t> </a:t>
              </a:r>
            </a:p>
          </p:txBody>
        </p:sp>
        <p:sp>
          <p:nvSpPr>
            <p:cNvPr id="36" name="Shape 153">
              <a:extLst>
                <a:ext uri="{FF2B5EF4-FFF2-40B4-BE49-F238E27FC236}">
                  <a16:creationId xmlns:a16="http://schemas.microsoft.com/office/drawing/2014/main" id="{8389E690-3468-0444-BA01-B80C1D40CC93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61">
              <a:extLst>
                <a:ext uri="{FF2B5EF4-FFF2-40B4-BE49-F238E27FC236}">
                  <a16:creationId xmlns:a16="http://schemas.microsoft.com/office/drawing/2014/main" id="{C5AEADC7-5CA7-7844-A648-10012C8FCB15}"/>
                </a:ext>
              </a:extLst>
            </p:cNvPr>
            <p:cNvSpPr/>
            <p:nvPr/>
          </p:nvSpPr>
          <p:spPr>
            <a:xfrm>
              <a:off x="369845" y="2287579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Protocol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24" name="Shape 224"/>
          <p:cNvSpPr/>
          <p:nvPr/>
        </p:nvSpPr>
        <p:spPr>
          <a:xfrm>
            <a:off x="8361674" y="1116356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5" name="Shape 225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26" name="Shape 226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27" name="Shape 227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28" name="Shape 228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9" name="Shape 22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34807F-717A-5B4D-A5AD-E74683F1078D}"/>
              </a:ext>
            </a:extLst>
          </p:cNvPr>
          <p:cNvGrpSpPr/>
          <p:nvPr/>
        </p:nvGrpSpPr>
        <p:grpSpPr>
          <a:xfrm>
            <a:off x="-125701" y="-101506"/>
            <a:ext cx="24589598" cy="13210359"/>
            <a:chOff x="-125701" y="-101506"/>
            <a:chExt cx="24589598" cy="13210359"/>
          </a:xfrm>
        </p:grpSpPr>
        <p:pic>
          <p:nvPicPr>
            <p:cNvPr id="200" name="pasted-image.tiff"/>
            <p:cNvPicPr>
              <a:picLocks noChangeAspect="1"/>
            </p:cNvPicPr>
            <p:nvPr/>
          </p:nvPicPr>
          <p:blipFill>
            <a:blip r:embed="rId2"/>
            <a:srcRect l="456" t="26956" r="456" b="26215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1" name="Shape 20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-110395" y="6097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 rot="5400000">
              <a:off x="142594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1" name="Shape 211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 you will use the think-aloud protocol method for evaluating an existing prototype to gain insights about what is actually happening while users interact with the product. Record your data in the provided template (p.190).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9161693" y="3539506"/>
              <a:ext cx="506018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Partner, paper,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audio recorder (optional)</a:t>
              </a:r>
            </a:p>
          </p:txBody>
        </p:sp>
        <p:sp>
          <p:nvSpPr>
            <p:cNvPr id="218" name="Shape 218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3379CEE0-2016-BF4E-A0A6-94B7F948A021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815A0207-5154-C642-A55A-6372DF1D030E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124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525A48EC-4315-EB41-A3C0-8C1DF3E42FA6}"/>
                </a:ext>
              </a:extLst>
            </p:cNvPr>
            <p:cNvSpPr/>
            <p:nvPr/>
          </p:nvSpPr>
          <p:spPr>
            <a:xfrm>
              <a:off x="385152" y="-82157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‘Think Aloud’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A2BC1E3C-7C17-2A44-B1B2-46D0D4C08948}"/>
                </a:ext>
              </a:extLst>
            </p:cNvPr>
            <p:cNvSpPr/>
            <p:nvPr/>
          </p:nvSpPr>
          <p:spPr>
            <a:xfrm>
              <a:off x="15495968" y="12661177"/>
              <a:ext cx="687006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Adapted </a:t>
              </a:r>
              <a:r>
                <a:rPr dirty="0">
                  <a:solidFill>
                    <a:srgbClr val="919191"/>
                  </a:solidFill>
                </a:rPr>
                <a:t>from </a:t>
              </a:r>
              <a:r>
                <a:rPr u="sng" dirty="0">
                  <a:solidFill>
                    <a:srgbClr val="91919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www.usability.gov</a:t>
              </a:r>
              <a:r>
                <a:rPr dirty="0">
                  <a:solidFill>
                    <a:srgbClr val="919191"/>
                  </a:solidFill>
                </a:rPr>
                <a:t> </a:t>
              </a:r>
            </a:p>
          </p:txBody>
        </p:sp>
        <p:sp>
          <p:nvSpPr>
            <p:cNvPr id="36" name="Shape 153">
              <a:extLst>
                <a:ext uri="{FF2B5EF4-FFF2-40B4-BE49-F238E27FC236}">
                  <a16:creationId xmlns:a16="http://schemas.microsoft.com/office/drawing/2014/main" id="{37D8E08B-EF05-6842-AC28-1E336D2D3CDA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61">
              <a:extLst>
                <a:ext uri="{FF2B5EF4-FFF2-40B4-BE49-F238E27FC236}">
                  <a16:creationId xmlns:a16="http://schemas.microsoft.com/office/drawing/2014/main" id="{F3EA3126-941D-3341-9571-6F1C2FA30D90}"/>
                </a:ext>
              </a:extLst>
            </p:cNvPr>
            <p:cNvSpPr/>
            <p:nvPr/>
          </p:nvSpPr>
          <p:spPr>
            <a:xfrm>
              <a:off x="369845" y="2287579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Protocol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56" name="Shape 256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57" name="Shape 257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58" name="Shape 258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59" name="Shape 259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0" name="Shape 260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978FEAF-4645-064C-A01F-64C090F44C85}"/>
              </a:ext>
            </a:extLst>
          </p:cNvPr>
          <p:cNvGrpSpPr/>
          <p:nvPr/>
        </p:nvGrpSpPr>
        <p:grpSpPr>
          <a:xfrm>
            <a:off x="-125701" y="-101506"/>
            <a:ext cx="24589598" cy="13210359"/>
            <a:chOff x="-125701" y="-101506"/>
            <a:chExt cx="24589598" cy="13210359"/>
          </a:xfrm>
        </p:grpSpPr>
        <p:pic>
          <p:nvPicPr>
            <p:cNvPr id="231" name="pasted-image.tiff"/>
            <p:cNvPicPr>
              <a:picLocks noChangeAspect="1"/>
            </p:cNvPicPr>
            <p:nvPr/>
          </p:nvPicPr>
          <p:blipFill>
            <a:blip r:embed="rId2"/>
            <a:srcRect l="456" t="26956" r="456" b="26215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-110395" y="6097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 rot="5400000">
              <a:off x="142594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 you will use the think-aloud protocol method for evaluating an existing prototype to gain insights about what is actually happening while users interact with the product. Record your data in the provided template (p.190).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7" name="Shape 247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9161693" y="3539506"/>
              <a:ext cx="506018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Partner, paper,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audio recorder (optional)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rPr dirty="0"/>
                <a:t>4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2" name="Shape 252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B2622B86-F70F-9847-B8E1-0A4C0E319C69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B8AFDEAC-009C-F243-B95D-CE88A27E6A62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124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39E5C622-30D9-574B-BA07-1B86AE79D063}"/>
                </a:ext>
              </a:extLst>
            </p:cNvPr>
            <p:cNvSpPr/>
            <p:nvPr/>
          </p:nvSpPr>
          <p:spPr>
            <a:xfrm>
              <a:off x="385152" y="-82157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‘Think Aloud’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27162AB8-F364-644E-8F99-EC96C1CC4E1D}"/>
                </a:ext>
              </a:extLst>
            </p:cNvPr>
            <p:cNvSpPr/>
            <p:nvPr/>
          </p:nvSpPr>
          <p:spPr>
            <a:xfrm>
              <a:off x="15495968" y="12661177"/>
              <a:ext cx="687006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Adapted </a:t>
              </a:r>
              <a:r>
                <a:rPr dirty="0">
                  <a:solidFill>
                    <a:srgbClr val="919191"/>
                  </a:solidFill>
                </a:rPr>
                <a:t>from </a:t>
              </a:r>
              <a:r>
                <a:rPr u="sng" dirty="0">
                  <a:solidFill>
                    <a:srgbClr val="91919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www.usability.gov</a:t>
              </a:r>
              <a:r>
                <a:rPr dirty="0">
                  <a:solidFill>
                    <a:srgbClr val="919191"/>
                  </a:solidFill>
                </a:rPr>
                <a:t> </a:t>
              </a:r>
            </a:p>
          </p:txBody>
        </p:sp>
        <p:sp>
          <p:nvSpPr>
            <p:cNvPr id="36" name="Shape 153">
              <a:extLst>
                <a:ext uri="{FF2B5EF4-FFF2-40B4-BE49-F238E27FC236}">
                  <a16:creationId xmlns:a16="http://schemas.microsoft.com/office/drawing/2014/main" id="{79DDB729-52EC-5142-9492-2658894F000D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61">
              <a:extLst>
                <a:ext uri="{FF2B5EF4-FFF2-40B4-BE49-F238E27FC236}">
                  <a16:creationId xmlns:a16="http://schemas.microsoft.com/office/drawing/2014/main" id="{EDACBF70-45CE-6844-89F5-8941F5BF5033}"/>
                </a:ext>
              </a:extLst>
            </p:cNvPr>
            <p:cNvSpPr/>
            <p:nvPr/>
          </p:nvSpPr>
          <p:spPr>
            <a:xfrm>
              <a:off x="369845" y="2287579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Protocol</a:t>
              </a:r>
            </a:p>
          </p:txBody>
        </p:sp>
      </p:grpSp>
      <p:sp>
        <p:nvSpPr>
          <p:cNvPr id="255" name="Shape 255"/>
          <p:cNvSpPr/>
          <p:nvPr/>
        </p:nvSpPr>
        <p:spPr>
          <a:xfrm>
            <a:off x="12156193" y="109492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 err="1"/>
              <a:t>Lorum</a:t>
            </a:r>
            <a:r>
              <a:rPr dirty="0"/>
              <a:t>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287" name="Shape 287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88" name="Shape 288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89" name="Shape 289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90" name="Shape 290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1" name="Shape 291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1654F2D-A747-DD4D-9C49-16CC66C3A6DF}"/>
              </a:ext>
            </a:extLst>
          </p:cNvPr>
          <p:cNvGrpSpPr/>
          <p:nvPr/>
        </p:nvGrpSpPr>
        <p:grpSpPr>
          <a:xfrm>
            <a:off x="-125701" y="-101506"/>
            <a:ext cx="24589598" cy="13210359"/>
            <a:chOff x="-125701" y="-101506"/>
            <a:chExt cx="24589598" cy="13210359"/>
          </a:xfrm>
        </p:grpSpPr>
        <p:pic>
          <p:nvPicPr>
            <p:cNvPr id="262" name="pasted-image.tiff"/>
            <p:cNvPicPr>
              <a:picLocks noChangeAspect="1"/>
            </p:cNvPicPr>
            <p:nvPr/>
          </p:nvPicPr>
          <p:blipFill>
            <a:blip r:embed="rId2"/>
            <a:srcRect l="456" t="26956" r="456" b="26215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3" name="Shape 26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-110395" y="6097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 rot="5400000">
              <a:off x="142594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 you will use the think-aloud protocol method for evaluating an existing prototype to gain insights about what is actually happening while users interact with the product. Record your data in the provided template (p.190).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78" name="Shape 278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19161693" y="3539506"/>
              <a:ext cx="506018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Partner, paper,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audio recorder (optional)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7F969101-B9DE-A44E-A05F-1CBBCDA13F0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FFF5C780-0EBE-0141-A4AA-ADCF5DBCE821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124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6A59F2B7-F2DB-F940-BBDE-46A0B804CCBF}"/>
                </a:ext>
              </a:extLst>
            </p:cNvPr>
            <p:cNvSpPr/>
            <p:nvPr/>
          </p:nvSpPr>
          <p:spPr>
            <a:xfrm>
              <a:off x="385152" y="-82157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‘Think Aloud’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A8530747-97F0-6A45-8D51-48B36D739034}"/>
                </a:ext>
              </a:extLst>
            </p:cNvPr>
            <p:cNvSpPr/>
            <p:nvPr/>
          </p:nvSpPr>
          <p:spPr>
            <a:xfrm>
              <a:off x="15495968" y="12661177"/>
              <a:ext cx="687006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Adapted </a:t>
              </a:r>
              <a:r>
                <a:rPr dirty="0">
                  <a:solidFill>
                    <a:srgbClr val="919191"/>
                  </a:solidFill>
                </a:rPr>
                <a:t>from </a:t>
              </a:r>
              <a:r>
                <a:rPr u="sng" dirty="0">
                  <a:solidFill>
                    <a:srgbClr val="91919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www.usability.gov</a:t>
              </a:r>
              <a:r>
                <a:rPr dirty="0">
                  <a:solidFill>
                    <a:srgbClr val="919191"/>
                  </a:solidFill>
                </a:rPr>
                <a:t> </a:t>
              </a:r>
            </a:p>
          </p:txBody>
        </p:sp>
        <p:sp>
          <p:nvSpPr>
            <p:cNvPr id="36" name="Shape 153">
              <a:extLst>
                <a:ext uri="{FF2B5EF4-FFF2-40B4-BE49-F238E27FC236}">
                  <a16:creationId xmlns:a16="http://schemas.microsoft.com/office/drawing/2014/main" id="{516059FA-31D4-8B42-B818-4C5724643350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61">
              <a:extLst>
                <a:ext uri="{FF2B5EF4-FFF2-40B4-BE49-F238E27FC236}">
                  <a16:creationId xmlns:a16="http://schemas.microsoft.com/office/drawing/2014/main" id="{A095D57F-5670-EB4A-A200-135374824364}"/>
                </a:ext>
              </a:extLst>
            </p:cNvPr>
            <p:cNvSpPr/>
            <p:nvPr/>
          </p:nvSpPr>
          <p:spPr>
            <a:xfrm>
              <a:off x="369845" y="2287579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Protocol</a:t>
              </a:r>
            </a:p>
          </p:txBody>
        </p:sp>
      </p:grpSp>
      <p:sp>
        <p:nvSpPr>
          <p:cNvPr id="286" name="Shape 286"/>
          <p:cNvSpPr/>
          <p:nvPr/>
        </p:nvSpPr>
        <p:spPr>
          <a:xfrm>
            <a:off x="15950711" y="109492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rPr dirty="0" err="1"/>
              <a:t>Lorum</a:t>
            </a:r>
            <a:r>
              <a:rPr dirty="0"/>
              <a:t>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 mins] </a:t>
            </a:r>
          </a:p>
        </p:txBody>
      </p:sp>
      <p:sp>
        <p:nvSpPr>
          <p:cNvPr id="318" name="Shape 318"/>
          <p:cNvSpPr/>
          <p:nvPr/>
        </p:nvSpPr>
        <p:spPr>
          <a:xfrm>
            <a:off x="16742266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19" name="Shape 319"/>
          <p:cNvSpPr/>
          <p:nvPr/>
        </p:nvSpPr>
        <p:spPr>
          <a:xfrm>
            <a:off x="1294774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20" name="Shape 320"/>
          <p:cNvSpPr/>
          <p:nvPr/>
        </p:nvSpPr>
        <p:spPr>
          <a:xfrm>
            <a:off x="9153232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21" name="Shape 321"/>
          <p:cNvSpPr/>
          <p:nvPr/>
        </p:nvSpPr>
        <p:spPr>
          <a:xfrm>
            <a:off x="518498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22" name="Shape 322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A896293-093E-5044-A19C-8B3DE130304E}"/>
              </a:ext>
            </a:extLst>
          </p:cNvPr>
          <p:cNvGrpSpPr/>
          <p:nvPr/>
        </p:nvGrpSpPr>
        <p:grpSpPr>
          <a:xfrm>
            <a:off x="-125701" y="-101506"/>
            <a:ext cx="24589598" cy="13210359"/>
            <a:chOff x="-125701" y="-101506"/>
            <a:chExt cx="24589598" cy="13210359"/>
          </a:xfrm>
        </p:grpSpPr>
        <p:pic>
          <p:nvPicPr>
            <p:cNvPr id="293" name="pasted-image.tiff"/>
            <p:cNvPicPr>
              <a:picLocks noChangeAspect="1"/>
            </p:cNvPicPr>
            <p:nvPr/>
          </p:nvPicPr>
          <p:blipFill>
            <a:blip r:embed="rId2"/>
            <a:srcRect l="456" t="26956" r="456" b="26215"/>
            <a:stretch>
              <a:fillRect/>
            </a:stretch>
          </p:blipFill>
          <p:spPr>
            <a:xfrm>
              <a:off x="-39288" y="-101506"/>
              <a:ext cx="19485277" cy="608695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4" name="Shape 29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-110395" y="609796"/>
              <a:ext cx="14907640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 rot="5400000">
              <a:off x="14259490" y="1134957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 you will use the think-aloud protocol method for evaluating an existing prototype to gain insights about what is actually happening while users interact with the product. Record your data in the provided template (p.190).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5718044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968628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09" name="Shape 309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19161693" y="3539506"/>
              <a:ext cx="5060189" cy="1552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Partner, paper, pen,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 audio recorder (optional)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13480805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12" name="Shape 312"/>
            <p:cNvSpPr/>
            <p:nvPr/>
          </p:nvSpPr>
          <p:spPr>
            <a:xfrm>
              <a:off x="1727532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-125701" y="3057910"/>
              <a:ext cx="10631907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 rot="5400000">
              <a:off x="9976984" y="3583071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0">
              <a:extLst>
                <a:ext uri="{FF2B5EF4-FFF2-40B4-BE49-F238E27FC236}">
                  <a16:creationId xmlns:a16="http://schemas.microsoft.com/office/drawing/2014/main" id="{6D98CC06-38A4-F64B-83AE-14493C68F06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2">
              <a:extLst>
                <a:ext uri="{FF2B5EF4-FFF2-40B4-BE49-F238E27FC236}">
                  <a16:creationId xmlns:a16="http://schemas.microsoft.com/office/drawing/2014/main" id="{B8C410DD-9257-6847-A6E2-437D853C7F55}"/>
                </a:ext>
              </a:extLst>
            </p:cNvPr>
            <p:cNvSpPr/>
            <p:nvPr/>
          </p:nvSpPr>
          <p:spPr>
            <a:xfrm>
              <a:off x="19213200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124</a:t>
              </a:r>
            </a:p>
          </p:txBody>
        </p:sp>
        <p:sp>
          <p:nvSpPr>
            <p:cNvPr id="34" name="Shape 145">
              <a:extLst>
                <a:ext uri="{FF2B5EF4-FFF2-40B4-BE49-F238E27FC236}">
                  <a16:creationId xmlns:a16="http://schemas.microsoft.com/office/drawing/2014/main" id="{D82C9091-1B5F-AE40-A7D2-2409E83E7101}"/>
                </a:ext>
              </a:extLst>
            </p:cNvPr>
            <p:cNvSpPr/>
            <p:nvPr/>
          </p:nvSpPr>
          <p:spPr>
            <a:xfrm>
              <a:off x="385152" y="-82157"/>
              <a:ext cx="15144734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‘Think Aloud’</a:t>
              </a:r>
            </a:p>
          </p:txBody>
        </p:sp>
        <p:sp>
          <p:nvSpPr>
            <p:cNvPr id="35" name="Shape 146">
              <a:extLst>
                <a:ext uri="{FF2B5EF4-FFF2-40B4-BE49-F238E27FC236}">
                  <a16:creationId xmlns:a16="http://schemas.microsoft.com/office/drawing/2014/main" id="{A7DFC4B9-1ABE-6E40-B24B-AA4822EFC2D3}"/>
                </a:ext>
              </a:extLst>
            </p:cNvPr>
            <p:cNvSpPr/>
            <p:nvPr/>
          </p:nvSpPr>
          <p:spPr>
            <a:xfrm>
              <a:off x="15495968" y="12661177"/>
              <a:ext cx="6870066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Adapted </a:t>
              </a:r>
              <a:r>
                <a:rPr dirty="0">
                  <a:solidFill>
                    <a:srgbClr val="919191"/>
                  </a:solidFill>
                </a:rPr>
                <a:t>from </a:t>
              </a:r>
              <a:r>
                <a:rPr u="sng" dirty="0">
                  <a:solidFill>
                    <a:srgbClr val="91919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www.usability.gov</a:t>
              </a:r>
              <a:r>
                <a:rPr dirty="0">
                  <a:solidFill>
                    <a:srgbClr val="919191"/>
                  </a:solidFill>
                </a:rPr>
                <a:t> </a:t>
              </a:r>
            </a:p>
          </p:txBody>
        </p:sp>
        <p:sp>
          <p:nvSpPr>
            <p:cNvPr id="36" name="Shape 153">
              <a:extLst>
                <a:ext uri="{FF2B5EF4-FFF2-40B4-BE49-F238E27FC236}">
                  <a16:creationId xmlns:a16="http://schemas.microsoft.com/office/drawing/2014/main" id="{E12D310F-C129-6547-99EE-11BD0B117B37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7" name="Shape 161">
              <a:extLst>
                <a:ext uri="{FF2B5EF4-FFF2-40B4-BE49-F238E27FC236}">
                  <a16:creationId xmlns:a16="http://schemas.microsoft.com/office/drawing/2014/main" id="{6D6CA12D-FFA5-3D45-8460-32C7F5C22991}"/>
                </a:ext>
              </a:extLst>
            </p:cNvPr>
            <p:cNvSpPr/>
            <p:nvPr/>
          </p:nvSpPr>
          <p:spPr>
            <a:xfrm>
              <a:off x="369845" y="2287579"/>
              <a:ext cx="995906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Protocol</a:t>
              </a:r>
            </a:p>
          </p:txBody>
        </p:sp>
      </p:grpSp>
      <p:sp>
        <p:nvSpPr>
          <p:cNvPr id="317" name="Shape 317"/>
          <p:cNvSpPr/>
          <p:nvPr/>
        </p:nvSpPr>
        <p:spPr>
          <a:xfrm>
            <a:off x="19469926" y="109492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B398E81-441F-FA41-89D0-67BBDDE07A00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4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5" name="Shape 325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961</Words>
  <Application>Microsoft Macintosh PowerPoint</Application>
  <PresentationFormat>Custom</PresentationFormat>
  <Paragraphs>153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4" baseType="lpstr">
      <vt:lpstr>Avenir Next</vt:lpstr>
      <vt:lpstr>Helvetica</vt:lpstr>
      <vt:lpstr>Montserrat Bold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12</cp:revision>
  <dcterms:modified xsi:type="dcterms:W3CDTF">2020-01-09T04:13:30Z</dcterms:modified>
</cp:coreProperties>
</file>